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83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056632" y="2290572"/>
            <a:ext cx="1943100" cy="1293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1999" cy="685533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8268" y="639190"/>
            <a:ext cx="10735462" cy="2984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26728" y="1328039"/>
            <a:ext cx="9538542" cy="15979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4.jpe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image" Target="../media/image13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image" Target="../media/image12.jp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igital%40dults.e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mailto:digita%40duts.eu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9184" y="219456"/>
            <a:ext cx="3730752" cy="4768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4631" y="5824728"/>
            <a:ext cx="722376" cy="7132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01951" y="5253228"/>
            <a:ext cx="1453896" cy="14538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79391" y="292608"/>
            <a:ext cx="452627" cy="4389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00600" y="1069847"/>
            <a:ext cx="772668" cy="7726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61303" y="512063"/>
            <a:ext cx="882396" cy="8778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47788" y="402336"/>
            <a:ext cx="1732788" cy="17327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56632" y="2304288"/>
            <a:ext cx="1943100" cy="12801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509759" y="1252727"/>
            <a:ext cx="1453896" cy="14538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850123" y="2875788"/>
            <a:ext cx="4197096" cy="374446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77055" y="5413247"/>
            <a:ext cx="525779" cy="5257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756571" y="365759"/>
            <a:ext cx="960000" cy="0"/>
          </a:xfrm>
          <a:custGeom>
            <a:avLst/>
            <a:gdLst/>
            <a:ahLst/>
            <a:cxnLst/>
            <a:rect l="l" t="t" r="r" b="b"/>
            <a:pathLst>
              <a:path w="960000">
                <a:moveTo>
                  <a:pt x="0" y="0"/>
                </a:moveTo>
                <a:lnTo>
                  <a:pt x="960000" y="0"/>
                </a:lnTo>
              </a:path>
            </a:pathLst>
          </a:custGeom>
          <a:ln w="22857">
            <a:solidFill>
              <a:srgbClr val="F7D45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621715" y="493776"/>
            <a:ext cx="0" cy="749808"/>
          </a:xfrm>
          <a:custGeom>
            <a:avLst/>
            <a:gdLst/>
            <a:ahLst/>
            <a:cxnLst/>
            <a:rect l="l" t="t" r="r" b="b"/>
            <a:pathLst>
              <a:path h="749808">
                <a:moveTo>
                  <a:pt x="0" y="749808"/>
                </a:moveTo>
                <a:lnTo>
                  <a:pt x="0" y="0"/>
                </a:lnTo>
              </a:path>
            </a:pathLst>
          </a:custGeom>
          <a:ln w="31999">
            <a:solidFill>
              <a:srgbClr val="FBCF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858286" y="484631"/>
            <a:ext cx="0" cy="996696"/>
          </a:xfrm>
          <a:custGeom>
            <a:avLst/>
            <a:gdLst/>
            <a:ahLst/>
            <a:cxnLst/>
            <a:rect l="l" t="t" r="r" b="b"/>
            <a:pathLst>
              <a:path h="996696">
                <a:moveTo>
                  <a:pt x="0" y="996696"/>
                </a:moveTo>
                <a:lnTo>
                  <a:pt x="0" y="0"/>
                </a:lnTo>
              </a:path>
            </a:pathLst>
          </a:custGeom>
          <a:ln w="18285">
            <a:solidFill>
              <a:srgbClr val="F7D4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953143" y="1602486"/>
            <a:ext cx="717713" cy="0"/>
          </a:xfrm>
          <a:custGeom>
            <a:avLst/>
            <a:gdLst/>
            <a:ahLst/>
            <a:cxnLst/>
            <a:rect l="l" t="t" r="r" b="b"/>
            <a:pathLst>
              <a:path w="717713">
                <a:moveTo>
                  <a:pt x="0" y="0"/>
                </a:moveTo>
                <a:lnTo>
                  <a:pt x="717713" y="0"/>
                </a:lnTo>
              </a:path>
            </a:pathLst>
          </a:custGeom>
          <a:ln w="22857">
            <a:solidFill>
              <a:srgbClr val="F7CF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895564" y="6170421"/>
            <a:ext cx="3114040" cy="156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spc="-29410" dirty="0">
                <a:solidFill>
                  <a:srgbClr val="214D9A"/>
                </a:solidFill>
                <a:latin typeface="Arial"/>
                <a:cs typeface="Arial"/>
              </a:rPr>
              <a:t>•</a:t>
            </a:r>
            <a:endParaRPr sz="9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46728" y="5877090"/>
            <a:ext cx="1244600" cy="440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499"/>
              </a:lnSpc>
            </a:pPr>
            <a:r>
              <a:rPr sz="950" spc="20" dirty="0">
                <a:solidFill>
                  <a:srgbClr val="3D5079"/>
                </a:solidFill>
                <a:latin typeface="Arial"/>
                <a:cs typeface="Arial"/>
              </a:rPr>
              <a:t>C</a:t>
            </a:r>
            <a:r>
              <a:rPr sz="950" spc="-15" dirty="0">
                <a:solidFill>
                  <a:srgbClr val="3D5079"/>
                </a:solidFill>
                <a:latin typeface="Arial"/>
                <a:cs typeface="Arial"/>
              </a:rPr>
              <a:t>o</a:t>
            </a:r>
            <a:r>
              <a:rPr sz="950" spc="-35" dirty="0">
                <a:solidFill>
                  <a:srgbClr val="67779A"/>
                </a:solidFill>
                <a:latin typeface="Arial"/>
                <a:cs typeface="Arial"/>
              </a:rPr>
              <a:t>-</a:t>
            </a:r>
            <a:r>
              <a:rPr sz="950" spc="-5" dirty="0">
                <a:solidFill>
                  <a:srgbClr val="3D5079"/>
                </a:solidFill>
                <a:latin typeface="Arial"/>
                <a:cs typeface="Arial"/>
              </a:rPr>
              <a:t>funded</a:t>
            </a:r>
            <a:r>
              <a:rPr sz="950" spc="70" dirty="0">
                <a:solidFill>
                  <a:srgbClr val="3D5079"/>
                </a:solidFill>
                <a:latin typeface="Arial"/>
                <a:cs typeface="Arial"/>
              </a:rPr>
              <a:t> </a:t>
            </a:r>
            <a:r>
              <a:rPr sz="900" spc="15" dirty="0">
                <a:solidFill>
                  <a:srgbClr val="3D5079"/>
                </a:solidFill>
                <a:latin typeface="Arial"/>
                <a:cs typeface="Arial"/>
              </a:rPr>
              <a:t>by</a:t>
            </a:r>
            <a:r>
              <a:rPr sz="900" spc="-15" dirty="0">
                <a:solidFill>
                  <a:srgbClr val="3D5079"/>
                </a:solidFill>
                <a:latin typeface="Arial"/>
                <a:cs typeface="Arial"/>
              </a:rPr>
              <a:t> </a:t>
            </a:r>
            <a:r>
              <a:rPr sz="950" spc="-5" dirty="0">
                <a:solidFill>
                  <a:srgbClr val="3D5079"/>
                </a:solidFill>
                <a:latin typeface="Arial"/>
                <a:cs typeface="Arial"/>
              </a:rPr>
              <a:t>the </a:t>
            </a:r>
            <a:r>
              <a:rPr sz="900" spc="15" dirty="0">
                <a:solidFill>
                  <a:srgbClr val="3D5079"/>
                </a:solidFill>
                <a:latin typeface="Arial"/>
                <a:cs typeface="Arial"/>
              </a:rPr>
              <a:t>Erasmus+</a:t>
            </a:r>
            <a:r>
              <a:rPr sz="900" spc="45" dirty="0">
                <a:solidFill>
                  <a:srgbClr val="3D5079"/>
                </a:solidFill>
                <a:latin typeface="Arial"/>
                <a:cs typeface="Arial"/>
              </a:rPr>
              <a:t> </a:t>
            </a:r>
            <a:r>
              <a:rPr sz="900" spc="20" dirty="0">
                <a:solidFill>
                  <a:srgbClr val="3D5079"/>
                </a:solidFill>
                <a:latin typeface="Arial"/>
                <a:cs typeface="Arial"/>
              </a:rPr>
              <a:t>Programme</a:t>
            </a:r>
            <a:r>
              <a:rPr sz="900" spc="10" dirty="0">
                <a:solidFill>
                  <a:srgbClr val="3D5079"/>
                </a:solidFill>
                <a:latin typeface="Arial"/>
                <a:cs typeface="Arial"/>
              </a:rPr>
              <a:t> </a:t>
            </a:r>
            <a:r>
              <a:rPr sz="950" spc="0" dirty="0">
                <a:solidFill>
                  <a:srgbClr val="4F6283"/>
                </a:solidFill>
                <a:latin typeface="Arial"/>
                <a:cs typeface="Arial"/>
              </a:rPr>
              <a:t>of</a:t>
            </a:r>
            <a:r>
              <a:rPr sz="950" spc="-30" dirty="0">
                <a:solidFill>
                  <a:srgbClr val="4F6283"/>
                </a:solidFill>
                <a:latin typeface="Arial"/>
                <a:cs typeface="Arial"/>
              </a:rPr>
              <a:t> </a:t>
            </a:r>
            <a:r>
              <a:rPr sz="950" spc="-5" dirty="0">
                <a:solidFill>
                  <a:srgbClr val="3D5079"/>
                </a:solidFill>
                <a:latin typeface="Arial"/>
                <a:cs typeface="Arial"/>
              </a:rPr>
              <a:t>the</a:t>
            </a:r>
            <a:r>
              <a:rPr sz="950" spc="105" dirty="0">
                <a:solidFill>
                  <a:srgbClr val="3D5079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4F6283"/>
                </a:solidFill>
                <a:latin typeface="Arial"/>
                <a:cs typeface="Arial"/>
              </a:rPr>
              <a:t>European</a:t>
            </a:r>
            <a:r>
              <a:rPr sz="950" spc="55" dirty="0">
                <a:solidFill>
                  <a:srgbClr val="4F6283"/>
                </a:solidFill>
                <a:latin typeface="Arial"/>
                <a:cs typeface="Arial"/>
              </a:rPr>
              <a:t> </a:t>
            </a:r>
            <a:r>
              <a:rPr sz="950" spc="0" dirty="0">
                <a:solidFill>
                  <a:srgbClr val="3D5079"/>
                </a:solidFill>
                <a:latin typeface="Arial"/>
                <a:cs typeface="Arial"/>
              </a:rPr>
              <a:t>Union</a:t>
            </a:r>
            <a:endParaRPr sz="950">
              <a:latin typeface="Arial"/>
              <a:cs typeface="Arial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8162EC99-E3E5-4CED-A52D-92782B0C8C7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8726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indent="0" algn="ctr">
              <a:buNone/>
            </a:pPr>
            <a:r>
              <a:rPr lang="en-US" sz="4000" b="0" i="0" dirty="0">
                <a:solidFill>
                  <a:srgbClr val="2B2B2B"/>
                </a:solidFill>
                <a:effectLst/>
                <a:latin typeface="ABeeZee"/>
              </a:rPr>
              <a:t>“ICT TOOLS AND SOCIAL MEDIA FOR SOCIAL INCLUSION” training course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2B2B2B"/>
                </a:solidFill>
                <a:latin typeface="ABeeZee"/>
              </a:rPr>
              <a:t>AGENDA</a:t>
            </a:r>
          </a:p>
          <a:p>
            <a:pPr marL="0" indent="0" algn="ctr">
              <a:buNone/>
            </a:pPr>
            <a:endParaRPr lang="en-US" sz="4000" b="0" i="0" dirty="0">
              <a:solidFill>
                <a:srgbClr val="2B2B2B"/>
              </a:solidFill>
              <a:effectLst/>
              <a:latin typeface="ABeeZe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1400" y="4572000"/>
            <a:ext cx="5349240" cy="26047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100"/>
              </a:lnSpc>
              <a:spcBef>
                <a:spcPts val="86"/>
              </a:spcBef>
            </a:pPr>
            <a:endParaRPr sz="1100" dirty="0"/>
          </a:p>
          <a:p>
            <a:pPr marL="1270" algn="ctr">
              <a:lnSpc>
                <a:spcPct val="100000"/>
              </a:lnSpc>
            </a:pPr>
            <a:r>
              <a:rPr sz="5400" u="heavy" spc="-7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d</a:t>
            </a:r>
            <a:r>
              <a:rPr sz="5400" u="heavy" spc="-15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i</a:t>
            </a:r>
            <a:r>
              <a:rPr sz="5400" u="heavy" spc="-85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g</a:t>
            </a:r>
            <a:r>
              <a:rPr sz="5400" u="heavy" spc="-3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i</a:t>
            </a:r>
            <a:r>
              <a:rPr sz="5400" u="heavy" spc="-14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t</a:t>
            </a:r>
            <a:r>
              <a:rPr sz="5400" u="heavy" spc="-7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a</a:t>
            </a:r>
            <a:r>
              <a:rPr sz="5400" u="heavy" spc="-3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l</a:t>
            </a:r>
            <a:r>
              <a:rPr sz="5400" u="heavy" spc="-14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@</a:t>
            </a:r>
            <a:r>
              <a:rPr sz="5400" u="heavy" spc="-9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du</a:t>
            </a:r>
            <a:r>
              <a:rPr sz="5400" u="heavy" spc="-3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l</a:t>
            </a:r>
            <a:r>
              <a:rPr sz="5400" u="heavy" spc="-6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t</a:t>
            </a:r>
            <a:r>
              <a:rPr sz="5400" u="heavy" spc="-75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s</a:t>
            </a:r>
            <a:r>
              <a:rPr sz="5400" u="heavy" spc="-4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.</a:t>
            </a:r>
            <a:r>
              <a:rPr sz="5400" u="heavy" spc="-55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e</a:t>
            </a:r>
            <a:r>
              <a:rPr sz="5400" u="heavy" spc="-30" dirty="0">
                <a:solidFill>
                  <a:srgbClr val="0462C1"/>
                </a:solidFill>
                <a:latin typeface="Calibri Light"/>
                <a:cs typeface="Calibri Light"/>
                <a:hlinkClick r:id="rId2"/>
              </a:rPr>
              <a:t>u</a:t>
            </a:r>
            <a:endParaRPr sz="5400" dirty="0">
              <a:latin typeface="Calibri Light"/>
              <a:cs typeface="Calibri Light"/>
            </a:endParaRPr>
          </a:p>
          <a:p>
            <a:pPr marR="5080" algn="ctr">
              <a:lnSpc>
                <a:spcPct val="100000"/>
              </a:lnSpc>
              <a:spcBef>
                <a:spcPts val="10"/>
              </a:spcBef>
            </a:pPr>
            <a:r>
              <a:rPr sz="1800" b="1" spc="-15" dirty="0">
                <a:solidFill>
                  <a:srgbClr val="767070"/>
                </a:solidFill>
                <a:latin typeface="Calibri"/>
                <a:cs typeface="Calibri"/>
              </a:rPr>
              <a:t>201</a:t>
            </a:r>
            <a:r>
              <a:rPr sz="1800" b="1" spc="-10" dirty="0">
                <a:solidFill>
                  <a:srgbClr val="767070"/>
                </a:solidFill>
                <a:latin typeface="Calibri"/>
                <a:cs typeface="Calibri"/>
              </a:rPr>
              <a:t>8-</a:t>
            </a:r>
            <a:r>
              <a:rPr sz="1800" b="1" spc="-15" dirty="0">
                <a:solidFill>
                  <a:srgbClr val="767070"/>
                </a:solidFill>
                <a:latin typeface="Calibri"/>
                <a:cs typeface="Calibri"/>
              </a:rPr>
              <a:t>1</a:t>
            </a:r>
            <a:r>
              <a:rPr sz="1800" b="1" spc="0" dirty="0">
                <a:solidFill>
                  <a:srgbClr val="767070"/>
                </a:solidFill>
                <a:latin typeface="Calibri"/>
                <a:cs typeface="Calibri"/>
              </a:rPr>
              <a:t>-</a:t>
            </a:r>
            <a:r>
              <a:rPr sz="1800" b="1" spc="-10" dirty="0">
                <a:solidFill>
                  <a:srgbClr val="767070"/>
                </a:solidFill>
                <a:latin typeface="Calibri"/>
                <a:cs typeface="Calibri"/>
              </a:rPr>
              <a:t>IT0</a:t>
            </a:r>
            <a:r>
              <a:rPr sz="1800" b="1" spc="-15" dirty="0">
                <a:solidFill>
                  <a:srgbClr val="767070"/>
                </a:solidFill>
                <a:latin typeface="Calibri"/>
                <a:cs typeface="Calibri"/>
              </a:rPr>
              <a:t>2</a:t>
            </a:r>
            <a:r>
              <a:rPr sz="1800" b="1" spc="0" dirty="0">
                <a:solidFill>
                  <a:srgbClr val="767070"/>
                </a:solidFill>
                <a:latin typeface="Calibri"/>
                <a:cs typeface="Calibri"/>
              </a:rPr>
              <a:t>-</a:t>
            </a:r>
            <a:r>
              <a:rPr sz="1800" b="1" spc="-10" dirty="0">
                <a:solidFill>
                  <a:srgbClr val="767070"/>
                </a:solidFill>
                <a:latin typeface="Calibri"/>
                <a:cs typeface="Calibri"/>
              </a:rPr>
              <a:t>KA204-</a:t>
            </a:r>
            <a:r>
              <a:rPr sz="1800" b="1" spc="-15" dirty="0">
                <a:solidFill>
                  <a:srgbClr val="767070"/>
                </a:solidFill>
                <a:latin typeface="Calibri"/>
                <a:cs typeface="Calibri"/>
              </a:rPr>
              <a:t>048064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5B6D3C6-B92C-4B3C-A25A-271F92381FE4}"/>
              </a:ext>
            </a:extLst>
          </p:cNvPr>
          <p:cNvSpPr txBox="1"/>
          <p:nvPr/>
        </p:nvSpPr>
        <p:spPr>
          <a:xfrm>
            <a:off x="3156293" y="3578029"/>
            <a:ext cx="61994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solidFill>
                  <a:srgbClr val="2B2B2B"/>
                </a:solidFill>
                <a:latin typeface="ABeeZee"/>
              </a:rPr>
              <a:t>Dal 30 Agosto </a:t>
            </a:r>
            <a:r>
              <a:rPr lang="it-IT" sz="4000">
                <a:solidFill>
                  <a:srgbClr val="2B2B2B"/>
                </a:solidFill>
                <a:latin typeface="ABeeZee"/>
              </a:rPr>
              <a:t>al 3 </a:t>
            </a:r>
            <a:r>
              <a:rPr lang="it-IT" sz="4000" dirty="0">
                <a:solidFill>
                  <a:srgbClr val="2B2B2B"/>
                </a:solidFill>
                <a:latin typeface="ABeeZee"/>
              </a:rPr>
              <a:t>Settembre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42645" y="397509"/>
            <a:ext cx="173418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00AF50"/>
                </a:solidFill>
                <a:latin typeface="Calibri"/>
                <a:cs typeface="Calibri"/>
              </a:rPr>
              <a:t>D</a:t>
            </a:r>
            <a:r>
              <a:rPr sz="1800" spc="-14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0" dirty="0">
                <a:solidFill>
                  <a:srgbClr val="00AF50"/>
                </a:solidFill>
                <a:latin typeface="Calibri"/>
                <a:cs typeface="Calibri"/>
              </a:rPr>
              <a:t>Y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1,</a:t>
            </a:r>
            <a:r>
              <a:rPr sz="1800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lang="it-IT" spc="-10" dirty="0">
                <a:solidFill>
                  <a:srgbClr val="00AF50"/>
                </a:solidFill>
                <a:latin typeface="Calibri"/>
                <a:cs typeface="Calibri"/>
              </a:rPr>
              <a:t>30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0</a:t>
            </a:r>
            <a:r>
              <a:rPr lang="it-IT" spc="-10" dirty="0">
                <a:solidFill>
                  <a:srgbClr val="00AF50"/>
                </a:solidFill>
                <a:latin typeface="Calibri"/>
                <a:cs typeface="Calibri"/>
              </a:rPr>
              <a:t>8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2021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18362"/>
              </p:ext>
            </p:extLst>
          </p:nvPr>
        </p:nvGraphicFramePr>
        <p:xfrm>
          <a:off x="550240" y="729615"/>
          <a:ext cx="11078767" cy="5982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4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7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elcome,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ese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600" b="1" spc="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4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ing</a:t>
                      </a:r>
                      <a:r>
                        <a:rPr sz="1600" b="1" spc="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600" b="1" spc="-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amme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PETIT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600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97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ltu</a:t>
                      </a:r>
                      <a:r>
                        <a:rPr sz="1600" b="1" spc="-4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600" b="1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ene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ese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 of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K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ADNE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ce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eaki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ADNE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ese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Man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HS</a:t>
                      </a:r>
                      <a:r>
                        <a:rPr sz="1600" spc="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SOB</a:t>
                      </a:r>
                      <a:r>
                        <a:rPr sz="1600" spc="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76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Discussi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 and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clusi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it-IT"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cultural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vis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ts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ADNE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Best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practice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presentation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: </a:t>
                      </a:r>
                      <a:r>
                        <a:rPr sz="1600" b="1" spc="0" dirty="0" err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 err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 err="1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ser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8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ani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PETIT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98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Clos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fi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006FC0"/>
                </a:solidFill>
                <a:latin typeface="Calibri"/>
                <a:cs typeface="Calibri"/>
              </a:rPr>
              <a:t>D</a:t>
            </a:r>
            <a:r>
              <a:rPr sz="1800" spc="-145" dirty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1800" spc="0" dirty="0">
                <a:solidFill>
                  <a:srgbClr val="006FC0"/>
                </a:solidFill>
                <a:latin typeface="Calibri"/>
                <a:cs typeface="Calibri"/>
              </a:rPr>
              <a:t>Y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2,</a:t>
            </a:r>
            <a:r>
              <a:rPr sz="1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lang="it-IT" sz="1800" spc="-10" dirty="0">
                <a:solidFill>
                  <a:srgbClr val="006FC0"/>
                </a:solidFill>
                <a:latin typeface="Calibri"/>
                <a:cs typeface="Calibri"/>
              </a:rPr>
              <a:t>31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006FC0"/>
                </a:solidFill>
                <a:latin typeface="Calibri"/>
                <a:cs typeface="Calibri"/>
              </a:rPr>
              <a:t>0</a:t>
            </a:r>
            <a:r>
              <a:rPr lang="it-IT" sz="1800" spc="-10" dirty="0">
                <a:solidFill>
                  <a:srgbClr val="006FC0"/>
                </a:solidFill>
                <a:latin typeface="Calibri"/>
                <a:cs typeface="Calibri"/>
              </a:rPr>
              <a:t>8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006FC0"/>
                </a:solidFill>
                <a:latin typeface="Calibri"/>
                <a:cs typeface="Calibri"/>
              </a:rPr>
              <a:t>2021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304668"/>
              </p:ext>
            </p:extLst>
          </p:nvPr>
        </p:nvGraphicFramePr>
        <p:xfrm>
          <a:off x="643001" y="971422"/>
          <a:ext cx="11078844" cy="53782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4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ce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eaki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ADNE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mp</a:t>
                      </a: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oving</a:t>
                      </a:r>
                      <a:r>
                        <a:rPr sz="1600" b="1" spc="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Comp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ences</a:t>
                      </a:r>
                      <a:r>
                        <a:rPr sz="1600" b="1" spc="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Th</a:t>
                      </a: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gh</a:t>
                      </a:r>
                      <a:r>
                        <a:rPr sz="1600" b="1" spc="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ing</a:t>
                      </a:r>
                      <a:r>
                        <a:rPr sz="1600" b="1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ltu</a:t>
                      </a:r>
                      <a:r>
                        <a:rPr sz="1600" b="1" spc="-4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600" b="1" spc="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spc="-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ja</a:t>
                      </a:r>
                      <a:r>
                        <a:rPr sz="1600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Hr</a:t>
                      </a:r>
                      <a:r>
                        <a:rPr sz="1600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ž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enjak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47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:45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-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so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inc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USER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8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PETIT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lang="it-IT"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APS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89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Discussi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 and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clusi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Workshop on the best practice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PETIT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lang="it-IT"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APS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Best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practice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presentation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VHS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SOB</a:t>
                      </a:r>
                      <a:r>
                        <a:rPr sz="1600" b="1" spc="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rg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anis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tion,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Ger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HS</a:t>
                      </a:r>
                      <a:r>
                        <a:rPr sz="1600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SOB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696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cl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sing of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C55A11"/>
                </a:solidFill>
                <a:latin typeface="Calibri"/>
                <a:cs typeface="Calibri"/>
              </a:rPr>
              <a:t>D</a:t>
            </a:r>
            <a:r>
              <a:rPr sz="1800" spc="-145" dirty="0">
                <a:solidFill>
                  <a:srgbClr val="C55A11"/>
                </a:solidFill>
                <a:latin typeface="Calibri"/>
                <a:cs typeface="Calibri"/>
              </a:rPr>
              <a:t>A</a:t>
            </a:r>
            <a:r>
              <a:rPr sz="1800" spc="0" dirty="0">
                <a:solidFill>
                  <a:srgbClr val="C55A11"/>
                </a:solidFill>
                <a:latin typeface="Calibri"/>
                <a:cs typeface="Calibri"/>
              </a:rPr>
              <a:t>Y</a:t>
            </a:r>
            <a:r>
              <a:rPr sz="1800" spc="-5" dirty="0">
                <a:solidFill>
                  <a:srgbClr val="C55A11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C55A11"/>
                </a:solidFill>
                <a:latin typeface="Calibri"/>
                <a:cs typeface="Calibri"/>
              </a:rPr>
              <a:t>3,</a:t>
            </a:r>
            <a:r>
              <a:rPr sz="1800" spc="5" dirty="0">
                <a:solidFill>
                  <a:srgbClr val="C55A11"/>
                </a:solidFill>
                <a:latin typeface="Calibri"/>
                <a:cs typeface="Calibri"/>
              </a:rPr>
              <a:t> </a:t>
            </a:r>
            <a:r>
              <a:rPr lang="it-IT" sz="1800" spc="-10" dirty="0">
                <a:solidFill>
                  <a:srgbClr val="C55A11"/>
                </a:solidFill>
                <a:latin typeface="Calibri"/>
                <a:cs typeface="Calibri"/>
              </a:rPr>
              <a:t>01</a:t>
            </a:r>
            <a:r>
              <a:rPr sz="1800" spc="-10" dirty="0">
                <a:solidFill>
                  <a:srgbClr val="C55A11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C55A11"/>
                </a:solidFill>
                <a:latin typeface="Calibri"/>
                <a:cs typeface="Calibri"/>
              </a:rPr>
              <a:t>0</a:t>
            </a:r>
            <a:r>
              <a:rPr lang="it-IT" sz="1800" spc="-10" dirty="0">
                <a:solidFill>
                  <a:srgbClr val="C55A11"/>
                </a:solidFill>
                <a:latin typeface="Calibri"/>
                <a:cs typeface="Calibri"/>
              </a:rPr>
              <a:t>9</a:t>
            </a:r>
            <a:r>
              <a:rPr sz="1800" spc="-10" dirty="0">
                <a:solidFill>
                  <a:srgbClr val="C55A11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C55A11"/>
                </a:solidFill>
                <a:latin typeface="Calibri"/>
                <a:cs typeface="Calibri"/>
              </a:rPr>
              <a:t>2021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157366"/>
              </p:ext>
            </p:extLst>
          </p:nvPr>
        </p:nvGraphicFramePr>
        <p:xfrm>
          <a:off x="643001" y="971422"/>
          <a:ext cx="11078844" cy="5335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4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FD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ce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eaki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FD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ADNE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Cou</a:t>
                      </a: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</a:t>
                      </a:r>
                      <a:r>
                        <a:rPr sz="1600" b="1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Seni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 Citi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ens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4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 D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 B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sic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anced</a:t>
                      </a:r>
                      <a:r>
                        <a:rPr sz="1600" b="1" spc="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Sk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PETIT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600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APS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47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:45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8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orm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Lear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ing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Th</a:t>
                      </a: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gh</a:t>
                      </a:r>
                      <a:r>
                        <a:rPr sz="1600" b="1" spc="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Ae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tic Ex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erience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ADNE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093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Discussi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 and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clusi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vis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ts: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TER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</a:t>
                      </a:r>
                      <a:r>
                        <a:rPr sz="1600" b="1" spc="-1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S,</a:t>
                      </a:r>
                      <a:r>
                        <a:rPr sz="1600" b="1" spc="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TERRA</a:t>
                      </a:r>
                      <a:r>
                        <a:rPr sz="1600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600" spc="-114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CIS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Best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practice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presentation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KR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114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EG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SULET ,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Hu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KR</a:t>
                      </a:r>
                      <a:r>
                        <a:rPr sz="1600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98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7911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cl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sing of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6F2F9F"/>
                </a:solidFill>
                <a:latin typeface="Calibri"/>
                <a:cs typeface="Calibri"/>
              </a:rPr>
              <a:t>D</a:t>
            </a:r>
            <a:r>
              <a:rPr sz="1800" spc="-145" dirty="0">
                <a:solidFill>
                  <a:srgbClr val="6F2F9F"/>
                </a:solidFill>
                <a:latin typeface="Calibri"/>
                <a:cs typeface="Calibri"/>
              </a:rPr>
              <a:t>A</a:t>
            </a:r>
            <a:r>
              <a:rPr sz="1800" spc="0" dirty="0">
                <a:solidFill>
                  <a:srgbClr val="6F2F9F"/>
                </a:solidFill>
                <a:latin typeface="Calibri"/>
                <a:cs typeface="Calibri"/>
              </a:rPr>
              <a:t>Y</a:t>
            </a:r>
            <a:r>
              <a:rPr sz="1800" spc="-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6F2F9F"/>
                </a:solidFill>
                <a:latin typeface="Calibri"/>
                <a:cs typeface="Calibri"/>
              </a:rPr>
              <a:t>4,</a:t>
            </a:r>
            <a:r>
              <a:rPr sz="1800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lang="it-IT" sz="1800" spc="-10" dirty="0">
                <a:solidFill>
                  <a:srgbClr val="6F2F9F"/>
                </a:solidFill>
                <a:latin typeface="Calibri"/>
                <a:cs typeface="Calibri"/>
              </a:rPr>
              <a:t>02</a:t>
            </a:r>
            <a:r>
              <a:rPr sz="1800" spc="-10" dirty="0">
                <a:solidFill>
                  <a:srgbClr val="6F2F9F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6F2F9F"/>
                </a:solidFill>
                <a:latin typeface="Calibri"/>
                <a:cs typeface="Calibri"/>
              </a:rPr>
              <a:t>0</a:t>
            </a:r>
            <a:r>
              <a:rPr lang="it-IT" sz="1800" spc="-10" dirty="0">
                <a:solidFill>
                  <a:srgbClr val="6F2F9F"/>
                </a:solidFill>
                <a:latin typeface="Calibri"/>
                <a:cs typeface="Calibri"/>
              </a:rPr>
              <a:t>9</a:t>
            </a:r>
            <a:r>
              <a:rPr sz="1800" spc="-10" dirty="0">
                <a:solidFill>
                  <a:srgbClr val="6F2F9F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6F2F9F"/>
                </a:solidFill>
                <a:latin typeface="Calibri"/>
                <a:cs typeface="Calibri"/>
              </a:rPr>
              <a:t>2021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615004"/>
              </p:ext>
            </p:extLst>
          </p:nvPr>
        </p:nvGraphicFramePr>
        <p:xfrm>
          <a:off x="643001" y="971422"/>
          <a:ext cx="11078844" cy="5335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4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4D5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ce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eaki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4D5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ADNE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Best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practice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presentation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OOLS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CD</a:t>
                      </a:r>
                      <a:r>
                        <a:rPr sz="1600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600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6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online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47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:45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sonal</a:t>
                      </a:r>
                      <a:r>
                        <a:rPr sz="1600" b="1" spc="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Sk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me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lt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TERRA</a:t>
                      </a:r>
                      <a:r>
                        <a:rPr sz="1600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600" spc="-114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CIS</a:t>
                      </a:r>
                      <a:r>
                        <a:rPr sz="1600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600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online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093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Discussi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 and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clusi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vis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ts: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ASOC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600" b="1" spc="5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1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TURA</a:t>
                      </a:r>
                      <a:r>
                        <a:rPr sz="1600" b="1" spc="-1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600" b="1" spc="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DEPO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-8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 LAH</a:t>
                      </a:r>
                      <a:r>
                        <a:rPr sz="1600" b="1" spc="-4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1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600" b="1" spc="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, </a:t>
                      </a:r>
                      <a:r>
                        <a:rPr sz="1600" b="1" spc="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Spain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CD</a:t>
                      </a:r>
                      <a:r>
                        <a:rPr sz="1600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600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Best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practice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it-IT" sz="1600" b="1" dirty="0" err="1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presentation</a:t>
                      </a:r>
                      <a:r>
                        <a:rPr lang="it-IT" sz="1600" b="1" dirty="0">
                          <a:solidFill>
                            <a:srgbClr val="585858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JUDSKA</a:t>
                      </a:r>
                      <a:r>
                        <a:rPr sz="1600" b="1" spc="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UN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VER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 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ŠKA</a:t>
                      </a:r>
                      <a:r>
                        <a:rPr sz="1600" b="1" spc="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SL</a:t>
                      </a:r>
                      <a:r>
                        <a:rPr sz="1600" b="1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TIN</a:t>
                      </a:r>
                      <a:r>
                        <a:rPr sz="1600" b="1" spc="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Sl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enia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spc="-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98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7911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cl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sing of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28268" y="758316"/>
            <a:ext cx="173418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sz="1800" spc="-14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800" spc="0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5,</a:t>
            </a:r>
            <a:r>
              <a:rPr sz="1800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it-IT" spc="-10" dirty="0">
                <a:solidFill>
                  <a:srgbClr val="FFC000"/>
                </a:solidFill>
                <a:latin typeface="Calibri"/>
                <a:cs typeface="Calibri"/>
              </a:rPr>
              <a:t>03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FFC000"/>
                </a:solidFill>
                <a:latin typeface="Calibri"/>
                <a:cs typeface="Calibri"/>
              </a:rPr>
              <a:t>0</a:t>
            </a:r>
            <a:r>
              <a:rPr lang="it-IT" spc="-10" dirty="0">
                <a:solidFill>
                  <a:srgbClr val="FFC000"/>
                </a:solidFill>
                <a:latin typeface="Calibri"/>
                <a:cs typeface="Calibri"/>
              </a:rPr>
              <a:t>9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-</a:t>
            </a:r>
            <a:r>
              <a:rPr sz="1800" spc="-15" dirty="0">
                <a:solidFill>
                  <a:srgbClr val="FFC000"/>
                </a:solidFill>
                <a:latin typeface="Calibri"/>
                <a:cs typeface="Calibri"/>
              </a:rPr>
              <a:t>2021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250622"/>
              </p:ext>
            </p:extLst>
          </p:nvPr>
        </p:nvGraphicFramePr>
        <p:xfrm>
          <a:off x="643001" y="1223263"/>
          <a:ext cx="11078844" cy="4055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4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ce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eaki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ADNE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orm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tion</a:t>
                      </a:r>
                      <a:r>
                        <a:rPr sz="1600" b="1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ma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eme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ough</a:t>
                      </a:r>
                      <a:r>
                        <a:rPr sz="1600" b="1" spc="3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CT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K</a:t>
                      </a:r>
                      <a:r>
                        <a:rPr sz="16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1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47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:45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:25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-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ex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amples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so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inc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HS</a:t>
                      </a:r>
                      <a:r>
                        <a:rPr sz="1600" spc="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SOB</a:t>
                      </a:r>
                      <a:r>
                        <a:rPr sz="1600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093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:55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Q&amp;A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ses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Discussi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 and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clusi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ch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Discussion on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ow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 impleme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4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ai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ing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art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5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-9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b="1" spc="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tries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600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CD</a:t>
                      </a:r>
                      <a:r>
                        <a:rPr sz="1600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600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6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1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lang="it-IT" sz="1600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online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:15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17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:30</a:t>
                      </a:r>
                      <a:r>
                        <a:rPr sz="1600" b="1" spc="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:00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Final </a:t>
                      </a:r>
                      <a:r>
                        <a:rPr sz="1600" b="1" spc="-3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-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600" b="1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and virt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600" b="1" spc="1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certific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es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h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b="1" spc="-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spc="-1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600" b="1" spc="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99300" y="1513332"/>
            <a:ext cx="3008630" cy="578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96010">
              <a:lnSpc>
                <a:spcPct val="100000"/>
              </a:lnSpc>
            </a:pPr>
            <a:r>
              <a:rPr sz="1800" spc="-25" dirty="0">
                <a:solidFill>
                  <a:srgbClr val="A0A0A0"/>
                </a:solidFill>
                <a:latin typeface="Arial"/>
                <a:cs typeface="Arial"/>
              </a:rPr>
              <a:t>project </a:t>
            </a:r>
            <a:r>
              <a:rPr sz="1800" spc="-105" dirty="0">
                <a:solidFill>
                  <a:srgbClr val="A0A0A0"/>
                </a:solidFill>
                <a:latin typeface="Arial"/>
                <a:cs typeface="Arial"/>
              </a:rPr>
              <a:t> </a:t>
            </a:r>
            <a:r>
              <a:rPr sz="1800" spc="20" dirty="0">
                <a:solidFill>
                  <a:srgbClr val="A0A0A0"/>
                </a:solidFill>
                <a:latin typeface="Arial"/>
                <a:cs typeface="Arial"/>
              </a:rPr>
              <a:t>n.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spc="5" dirty="0">
                <a:solidFill>
                  <a:srgbClr val="A0A0A0"/>
                </a:solidFill>
                <a:latin typeface="Arial"/>
                <a:cs typeface="Arial"/>
              </a:rPr>
              <a:t>2018-1-IT02-KA204-048064</a:t>
            </a:r>
            <a:endParaRPr sz="18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2442" y="3765295"/>
            <a:ext cx="3691890" cy="1835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2865" marR="142240" algn="just">
              <a:lnSpc>
                <a:spcPct val="100000"/>
              </a:lnSpc>
            </a:pPr>
            <a:r>
              <a:rPr sz="5200" spc="-550" dirty="0">
                <a:solidFill>
                  <a:srgbClr val="525B5E"/>
                </a:solidFill>
                <a:latin typeface="Arial"/>
                <a:cs typeface="Arial"/>
                <a:hlinkClick r:id="rId2"/>
              </a:rPr>
              <a:t>digita@duts.eu</a:t>
            </a:r>
            <a:endParaRPr sz="52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7145" marR="12700" indent="-5080" algn="just">
              <a:lnSpc>
                <a:spcPct val="100000"/>
              </a:lnSpc>
            </a:pPr>
            <a:r>
              <a:rPr sz="1150" spc="35" dirty="0">
                <a:solidFill>
                  <a:srgbClr val="111111"/>
                </a:solidFill>
                <a:latin typeface="Arial"/>
                <a:cs typeface="Arial"/>
              </a:rPr>
              <a:t>T</a:t>
            </a:r>
            <a:r>
              <a:rPr sz="1150" spc="80" dirty="0">
                <a:solidFill>
                  <a:srgbClr val="111111"/>
                </a:solidFill>
                <a:latin typeface="Arial"/>
                <a:cs typeface="Arial"/>
              </a:rPr>
              <a:t>h</a:t>
            </a:r>
            <a:r>
              <a:rPr sz="1150" spc="-45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150" spc="40" dirty="0">
                <a:solidFill>
                  <a:srgbClr val="111111"/>
                </a:solidFill>
                <a:latin typeface="Arial"/>
                <a:cs typeface="Arial"/>
              </a:rPr>
              <a:t>s </a:t>
            </a:r>
            <a:r>
              <a:rPr sz="1150" spc="-7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project </a:t>
            </a:r>
            <a:r>
              <a:rPr sz="1150" spc="-9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11111"/>
                </a:solidFill>
                <a:latin typeface="Arial"/>
                <a:cs typeface="Arial"/>
              </a:rPr>
              <a:t>has </a:t>
            </a:r>
            <a:r>
              <a:rPr sz="1150" spc="-8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11111"/>
                </a:solidFill>
                <a:latin typeface="Arial"/>
                <a:cs typeface="Arial"/>
              </a:rPr>
              <a:t>been </a:t>
            </a:r>
            <a:r>
              <a:rPr sz="1150" spc="-11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funded </a:t>
            </a:r>
            <a:r>
              <a:rPr sz="1150" spc="-1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with </a:t>
            </a:r>
            <a:r>
              <a:rPr sz="1150" spc="-1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11111"/>
                </a:solidFill>
                <a:latin typeface="Arial"/>
                <a:cs typeface="Arial"/>
              </a:rPr>
              <a:t>support </a:t>
            </a:r>
            <a:r>
              <a:rPr sz="1150" spc="-5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11111"/>
                </a:solidFill>
                <a:latin typeface="Arial"/>
                <a:cs typeface="Arial"/>
              </a:rPr>
              <a:t>from </a:t>
            </a:r>
            <a:r>
              <a:rPr sz="1150" spc="-4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0" dirty="0">
                <a:solidFill>
                  <a:srgbClr val="111111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European</a:t>
            </a:r>
            <a:r>
              <a:rPr sz="1150" spc="5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11111"/>
                </a:solidFill>
                <a:latin typeface="Arial"/>
                <a:cs typeface="Arial"/>
              </a:rPr>
              <a:t>Commission </a:t>
            </a:r>
            <a:r>
              <a:rPr sz="1150" spc="25" dirty="0">
                <a:solidFill>
                  <a:srgbClr val="111111"/>
                </a:solidFill>
                <a:latin typeface="Arial"/>
                <a:cs typeface="Arial"/>
              </a:rPr>
              <a:t>and</a:t>
            </a:r>
            <a:r>
              <a:rPr sz="1150" spc="6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0" dirty="0">
                <a:solidFill>
                  <a:srgbClr val="111111"/>
                </a:solidFill>
                <a:latin typeface="Arial"/>
                <a:cs typeface="Arial"/>
              </a:rPr>
              <a:t>this</a:t>
            </a:r>
            <a:r>
              <a:rPr sz="1150" spc="5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publica</a:t>
            </a:r>
            <a:r>
              <a:rPr sz="1150" spc="60" dirty="0">
                <a:solidFill>
                  <a:srgbClr val="111111"/>
                </a:solidFill>
                <a:latin typeface="Arial"/>
                <a:cs typeface="Arial"/>
              </a:rPr>
              <a:t>t</a:t>
            </a:r>
            <a:r>
              <a:rPr sz="1150" spc="-45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150" spc="35" dirty="0">
                <a:solidFill>
                  <a:srgbClr val="111111"/>
                </a:solidFill>
                <a:latin typeface="Arial"/>
                <a:cs typeface="Arial"/>
              </a:rPr>
              <a:t>on</a:t>
            </a:r>
            <a:r>
              <a:rPr sz="1150" spc="5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0" dirty="0">
                <a:solidFill>
                  <a:srgbClr val="111111"/>
                </a:solidFill>
                <a:latin typeface="Arial"/>
                <a:cs typeface="Arial"/>
              </a:rPr>
              <a:t>reflects</a:t>
            </a:r>
            <a:r>
              <a:rPr sz="1150" spc="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0" dirty="0">
                <a:solidFill>
                  <a:srgbClr val="111111"/>
                </a:solidFill>
                <a:latin typeface="Arial"/>
                <a:cs typeface="Arial"/>
              </a:rPr>
              <a:t>the </a:t>
            </a:r>
            <a:r>
              <a:rPr sz="1150" spc="5" dirty="0">
                <a:solidFill>
                  <a:srgbClr val="111111"/>
                </a:solidFill>
                <a:latin typeface="Arial"/>
                <a:cs typeface="Arial"/>
              </a:rPr>
              <a:t>views </a:t>
            </a:r>
            <a:r>
              <a:rPr sz="1150" spc="-9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11111"/>
                </a:solidFill>
                <a:latin typeface="Arial"/>
                <a:cs typeface="Arial"/>
              </a:rPr>
              <a:t>only </a:t>
            </a:r>
            <a:r>
              <a:rPr sz="1150" spc="-12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11111"/>
                </a:solidFill>
                <a:latin typeface="Arial"/>
                <a:cs typeface="Arial"/>
              </a:rPr>
              <a:t>of </a:t>
            </a:r>
            <a:r>
              <a:rPr sz="1150" spc="-114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0" dirty="0">
                <a:solidFill>
                  <a:srgbClr val="111111"/>
                </a:solidFill>
                <a:latin typeface="Arial"/>
                <a:cs typeface="Arial"/>
              </a:rPr>
              <a:t>the </a:t>
            </a:r>
            <a:r>
              <a:rPr sz="1150" spc="-9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autho</a:t>
            </a:r>
            <a:r>
              <a:rPr sz="1150" spc="100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150" spc="45" dirty="0">
                <a:solidFill>
                  <a:srgbClr val="2F2F2F"/>
                </a:solidFill>
                <a:latin typeface="Arial"/>
                <a:cs typeface="Arial"/>
              </a:rPr>
              <a:t>,</a:t>
            </a:r>
            <a:r>
              <a:rPr sz="1150" spc="3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11111"/>
                </a:solidFill>
                <a:latin typeface="Arial"/>
                <a:cs typeface="Arial"/>
              </a:rPr>
              <a:t>the </a:t>
            </a:r>
            <a:r>
              <a:rPr sz="1150" spc="-6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11111"/>
                </a:solidFill>
                <a:latin typeface="Arial"/>
                <a:cs typeface="Arial"/>
              </a:rPr>
              <a:t>Commission </a:t>
            </a:r>
            <a:r>
              <a:rPr sz="1150" spc="-6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11111"/>
                </a:solidFill>
                <a:latin typeface="Arial"/>
                <a:cs typeface="Arial"/>
              </a:rPr>
              <a:t>cannot </a:t>
            </a:r>
            <a:r>
              <a:rPr sz="1150" spc="-6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11111"/>
                </a:solidFill>
                <a:latin typeface="Arial"/>
                <a:cs typeface="Arial"/>
              </a:rPr>
              <a:t>be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11111"/>
                </a:solidFill>
                <a:latin typeface="Arial"/>
                <a:cs typeface="Arial"/>
              </a:rPr>
              <a:t>held</a:t>
            </a:r>
            <a:r>
              <a:rPr sz="1150" spc="-1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responsible</a:t>
            </a:r>
            <a:r>
              <a:rPr sz="1150" spc="1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11111"/>
                </a:solidFill>
                <a:latin typeface="Arial"/>
                <a:cs typeface="Arial"/>
              </a:rPr>
              <a:t>tor</a:t>
            </a:r>
            <a:r>
              <a:rPr sz="1150" spc="-1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any</a:t>
            </a:r>
            <a:r>
              <a:rPr sz="1150" spc="2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11111"/>
                </a:solidFill>
                <a:latin typeface="Arial"/>
                <a:cs typeface="Arial"/>
              </a:rPr>
              <a:t>use</a:t>
            </a:r>
            <a:r>
              <a:rPr sz="1150" spc="-12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11111"/>
                </a:solidFill>
                <a:latin typeface="Arial"/>
                <a:cs typeface="Arial"/>
              </a:rPr>
              <a:t>which</a:t>
            </a:r>
            <a:r>
              <a:rPr sz="1150" spc="7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11111"/>
                </a:solidFill>
                <a:latin typeface="Arial"/>
                <a:cs typeface="Arial"/>
              </a:rPr>
              <a:t>may</a:t>
            </a:r>
            <a:r>
              <a:rPr sz="1150" spc="-2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11111"/>
                </a:solidFill>
                <a:latin typeface="Arial"/>
                <a:cs typeface="Arial"/>
              </a:rPr>
              <a:t>be</a:t>
            </a:r>
            <a:r>
              <a:rPr sz="1150" spc="-3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11111"/>
                </a:solidFill>
                <a:latin typeface="Arial"/>
                <a:cs typeface="Arial"/>
              </a:rPr>
              <a:t>made</a:t>
            </a:r>
            <a:r>
              <a:rPr sz="1150" spc="-4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11111"/>
                </a:solidFill>
                <a:latin typeface="Arial"/>
                <a:cs typeface="Arial"/>
              </a:rPr>
              <a:t>of</a:t>
            </a:r>
            <a:r>
              <a:rPr sz="1150" spc="-8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11111"/>
                </a:solidFill>
                <a:latin typeface="Arial"/>
                <a:cs typeface="Arial"/>
              </a:rPr>
              <a:t>the</a:t>
            </a:r>
            <a:endParaRPr sz="1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65585" y="5440426"/>
            <a:ext cx="1591310" cy="948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375" spc="1455" baseline="-30065" dirty="0">
                <a:solidFill>
                  <a:srgbClr val="214D9A"/>
                </a:solidFill>
                <a:latin typeface="Arial"/>
                <a:cs typeface="Arial"/>
              </a:rPr>
              <a:t>li</a:t>
            </a:r>
            <a:r>
              <a:rPr sz="6375" spc="555" baseline="-30065" dirty="0">
                <a:solidFill>
                  <a:srgbClr val="214D9A"/>
                </a:solidFill>
                <a:latin typeface="Arial"/>
                <a:cs typeface="Arial"/>
              </a:rPr>
              <a:t>i</a:t>
            </a:r>
            <a:r>
              <a:rPr sz="900" spc="0" dirty="0">
                <a:solidFill>
                  <a:srgbClr val="41547C"/>
                </a:solidFill>
                <a:latin typeface="Arial"/>
                <a:cs typeface="Arial"/>
              </a:rPr>
              <a:t>Co-funded</a:t>
            </a:r>
            <a:r>
              <a:rPr sz="900" spc="70" dirty="0">
                <a:solidFill>
                  <a:srgbClr val="41547C"/>
                </a:solidFill>
                <a:latin typeface="Arial"/>
                <a:cs typeface="Arial"/>
              </a:rPr>
              <a:t> </a:t>
            </a:r>
            <a:r>
              <a:rPr sz="900" spc="35" dirty="0">
                <a:solidFill>
                  <a:srgbClr val="41547C"/>
                </a:solidFill>
                <a:latin typeface="Arial"/>
                <a:cs typeface="Arial"/>
              </a:rPr>
              <a:t>by</a:t>
            </a:r>
            <a:r>
              <a:rPr sz="900" spc="-55" dirty="0">
                <a:solidFill>
                  <a:srgbClr val="41547C"/>
                </a:solidFill>
                <a:latin typeface="Arial"/>
                <a:cs typeface="Arial"/>
              </a:rPr>
              <a:t> </a:t>
            </a:r>
            <a:r>
              <a:rPr sz="900" spc="30" dirty="0">
                <a:solidFill>
                  <a:srgbClr val="6B7C9A"/>
                </a:solidFill>
                <a:latin typeface="Arial"/>
                <a:cs typeface="Arial"/>
              </a:rPr>
              <a:t>t</a:t>
            </a:r>
            <a:r>
              <a:rPr sz="900" spc="30" dirty="0">
                <a:solidFill>
                  <a:srgbClr val="41547C"/>
                </a:solidFill>
                <a:latin typeface="Arial"/>
                <a:cs typeface="Arial"/>
              </a:rPr>
              <a:t>he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19300" y="5998464"/>
            <a:ext cx="1204595" cy="149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5" dirty="0">
                <a:solidFill>
                  <a:srgbClr val="41547C"/>
                </a:solidFill>
                <a:latin typeface="Arial"/>
                <a:cs typeface="Arial"/>
              </a:rPr>
              <a:t>Eras</a:t>
            </a:r>
            <a:r>
              <a:rPr sz="900" spc="30" dirty="0">
                <a:solidFill>
                  <a:srgbClr val="41547C"/>
                </a:solidFill>
                <a:latin typeface="Arial"/>
                <a:cs typeface="Arial"/>
              </a:rPr>
              <a:t>m</a:t>
            </a:r>
            <a:r>
              <a:rPr sz="900" spc="-35" dirty="0">
                <a:solidFill>
                  <a:srgbClr val="6B7C9A"/>
                </a:solidFill>
                <a:latin typeface="Arial"/>
                <a:cs typeface="Arial"/>
              </a:rPr>
              <a:t>u</a:t>
            </a:r>
            <a:r>
              <a:rPr sz="900" spc="20" dirty="0">
                <a:solidFill>
                  <a:srgbClr val="41547C"/>
                </a:solidFill>
                <a:latin typeface="Arial"/>
                <a:cs typeface="Arial"/>
              </a:rPr>
              <a:t>s+</a:t>
            </a:r>
            <a:r>
              <a:rPr sz="900" spc="80" dirty="0">
                <a:solidFill>
                  <a:srgbClr val="41547C"/>
                </a:solidFill>
                <a:latin typeface="Arial"/>
                <a:cs typeface="Arial"/>
              </a:rPr>
              <a:t> </a:t>
            </a:r>
            <a:r>
              <a:rPr sz="900" spc="0" dirty="0">
                <a:solidFill>
                  <a:srgbClr val="546989"/>
                </a:solidFill>
                <a:latin typeface="Arial"/>
                <a:cs typeface="Arial"/>
              </a:rPr>
              <a:t>Programme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14728" y="6131052"/>
            <a:ext cx="1212215" cy="149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35" dirty="0">
                <a:solidFill>
                  <a:srgbClr val="41547C"/>
                </a:solidFill>
                <a:latin typeface="Arial"/>
                <a:cs typeface="Arial"/>
              </a:rPr>
              <a:t>o</a:t>
            </a:r>
            <a:r>
              <a:rPr sz="900" spc="-30" dirty="0">
                <a:solidFill>
                  <a:srgbClr val="6B7C9A"/>
                </a:solidFill>
                <a:latin typeface="Arial"/>
                <a:cs typeface="Arial"/>
              </a:rPr>
              <a:t>f</a:t>
            </a:r>
            <a:r>
              <a:rPr sz="900" spc="25" dirty="0">
                <a:solidFill>
                  <a:srgbClr val="6B7C9A"/>
                </a:solidFill>
                <a:latin typeface="Arial"/>
                <a:cs typeface="Arial"/>
              </a:rPr>
              <a:t> </a:t>
            </a:r>
            <a:r>
              <a:rPr sz="900" spc="5" dirty="0">
                <a:solidFill>
                  <a:srgbClr val="546989"/>
                </a:solidFill>
                <a:latin typeface="Arial"/>
                <a:cs typeface="Arial"/>
              </a:rPr>
              <a:t>the</a:t>
            </a:r>
            <a:r>
              <a:rPr sz="900" spc="45" dirty="0">
                <a:solidFill>
                  <a:srgbClr val="546989"/>
                </a:solidFill>
                <a:latin typeface="Arial"/>
                <a:cs typeface="Arial"/>
              </a:rPr>
              <a:t> </a:t>
            </a:r>
            <a:r>
              <a:rPr sz="900" spc="5" dirty="0">
                <a:solidFill>
                  <a:srgbClr val="41547C"/>
                </a:solidFill>
                <a:latin typeface="Arial"/>
                <a:cs typeface="Arial"/>
              </a:rPr>
              <a:t>European</a:t>
            </a:r>
            <a:r>
              <a:rPr sz="900" spc="50" dirty="0">
                <a:solidFill>
                  <a:srgbClr val="41547C"/>
                </a:solidFill>
                <a:latin typeface="Arial"/>
                <a:cs typeface="Arial"/>
              </a:rPr>
              <a:t> </a:t>
            </a:r>
            <a:r>
              <a:rPr sz="900" spc="5" dirty="0">
                <a:solidFill>
                  <a:srgbClr val="41547C"/>
                </a:solidFill>
                <a:latin typeface="Arial"/>
                <a:cs typeface="Arial"/>
              </a:rPr>
              <a:t>Union</a:t>
            </a:r>
            <a:endParaRPr sz="900">
              <a:latin typeface="Arial"/>
              <a:cs typeface="Arial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0A4DDC3-AED8-4048-B246-3D61E8C0D2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87263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692</Words>
  <Application>Microsoft Office PowerPoint</Application>
  <PresentationFormat>Widescreen</PresentationFormat>
  <Paragraphs>200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ABeeZee</vt:lpstr>
      <vt:lpstr>Arial</vt:lpstr>
      <vt:lpstr>Calibri</vt:lpstr>
      <vt:lpstr>Calibri Light</vt:lpstr>
      <vt:lpstr>Office Theme</vt:lpstr>
      <vt:lpstr>Presentazione standard di PowerPoint</vt:lpstr>
      <vt:lpstr>Presentazione standard di PowerPoint</vt:lpstr>
      <vt:lpstr>Presentazione standard di PowerPoint</vt:lpstr>
      <vt:lpstr>DAY 2, 31-08-2021</vt:lpstr>
      <vt:lpstr>DAY 3, 01-09-2021</vt:lpstr>
      <vt:lpstr>DAY 4, 02-09-2021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Angelo</dc:creator>
  <cp:lastModifiedBy>Utente</cp:lastModifiedBy>
  <cp:revision>2</cp:revision>
  <dcterms:created xsi:type="dcterms:W3CDTF">2021-09-07T20:22:47Z</dcterms:created>
  <dcterms:modified xsi:type="dcterms:W3CDTF">2021-09-07T18:50:23Z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2021-03-15T00:00:00Z</vt:filetime>
  </property>
  <property fmtid="{D5CDD505-2E9C-101B-9397-08002B2CF9AE}" pid="3" name="LastSaved">
    <vt:filetime>2021-09-07T00:00:00Z</vt:filetime>
  </property>
</Properties>
</file>